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91" r:id="rId2"/>
    <p:sldId id="257" r:id="rId3"/>
    <p:sldId id="258" r:id="rId4"/>
    <p:sldId id="259" r:id="rId5"/>
    <p:sldId id="260" r:id="rId6"/>
    <p:sldId id="261" r:id="rId7"/>
    <p:sldId id="272" r:id="rId8"/>
    <p:sldId id="264" r:id="rId9"/>
    <p:sldId id="274" r:id="rId10"/>
    <p:sldId id="266" r:id="rId11"/>
    <p:sldId id="276" r:id="rId12"/>
    <p:sldId id="286" r:id="rId13"/>
    <p:sldId id="265" r:id="rId14"/>
    <p:sldId id="278" r:id="rId15"/>
    <p:sldId id="267" r:id="rId16"/>
    <p:sldId id="279" r:id="rId17"/>
    <p:sldId id="284" r:id="rId18"/>
    <p:sldId id="275" r:id="rId19"/>
    <p:sldId id="268" r:id="rId20"/>
    <p:sldId id="280" r:id="rId21"/>
    <p:sldId id="289" r:id="rId22"/>
    <p:sldId id="281" r:id="rId23"/>
    <p:sldId id="269" r:id="rId24"/>
    <p:sldId id="282" r:id="rId25"/>
    <p:sldId id="270" r:id="rId26"/>
    <p:sldId id="283" r:id="rId27"/>
    <p:sldId id="271" r:id="rId28"/>
    <p:sldId id="262" r:id="rId29"/>
    <p:sldId id="287" r:id="rId30"/>
    <p:sldId id="288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F4D1-0759-4483-A494-9F3EBEE3B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7AE3-457F-4439-A93B-F9F628157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E184A-515B-4CD4-81DB-A8816EF3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2C41D-09BC-4493-B858-652E774A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B3786-BA07-474C-9956-6E4F0828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38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FC4B-766E-4A92-940A-BF866AB7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8A0E3-C9C2-4B4D-B5F9-7F074B4AE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0C278-5808-4F07-AD22-1B07FB1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F1DDE-4621-4B64-B4D6-636DFC18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73E1-DB3E-4D7D-B28F-F615E196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1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EECBA-CFF7-4DA3-A900-73448ECDD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90D3C-4932-4E44-AD52-692D345A0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F4D8-75DF-4BEA-B989-0BB0BA0B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11E61-ADF9-48C7-9C08-3E535843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B60A-740C-4C4E-984B-ACEAEED5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4B78-4D17-4E56-8A68-3CD05554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35A9-1121-4CD2-99CD-D6239AAAE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A137-B0F9-44AB-A835-D9182521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C6FB-3404-4AA7-8BED-F7CD548D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11220-5318-4C3E-A053-E0522925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2A19-8BDC-4780-82DB-9EBCB3B4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7CB40-A7CD-4CED-A402-4280F7F5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79960-B355-401A-A493-4EA51211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794D-C285-45D8-B781-AACE52E6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7D196-294A-48E8-BB0A-9CDE12BE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9BFD-5496-4B28-A021-DE59A551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966C-169B-4DC7-85F9-BC076435A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8888-9479-4F5C-B545-71E5C660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D18E7-55D2-4AC9-ADBC-BEABE98D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1D8B-2536-4872-89AF-D8296FA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C59DA-9540-45B8-81B7-8AAC2DCF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4B30-088D-41DD-ADDB-A2AC8067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CA232-67EC-49EB-8F08-28F8678A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B2D4-7699-42C7-A8FB-E6E72C68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034E4-D97D-4331-938E-ED574767C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86D06-12FF-4DD3-B996-9E8F839EF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58B6F-447B-4080-B3F8-0AD4C82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98C46-E328-48B5-A526-FB031CAF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CB6E4-54D8-4836-B892-B4803B88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7C1C-5C6E-4720-A38D-9183DD4F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D96C7-60F2-41CE-A9FB-B2C745BA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BE15D-941D-4768-B72B-4986FE46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73A7F-A05A-404A-B926-BE2EE855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4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A6305-C6C3-48D3-8CE0-99E2D3E9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9D433-9F14-43EE-B757-B0331DDD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26BEE-4663-4AD4-B7B1-AB5D5913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8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8242-C945-4D59-B99E-D742ED20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DBF9-1395-4742-A7B2-360C81C7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EDE61-129B-4542-A95B-16FE47FD0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FD7EA-2111-4504-AD4E-049704EB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7E430-90DE-41D0-A722-586AD7D9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45060-E791-46DA-9E26-C43941FD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04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6856-F1D5-4000-8D60-620469CC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74A36-8CEF-4E6A-9124-8FBAE4E43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D539F-587C-425E-8340-54E7B7B02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55E7-B486-49B9-A8AA-ACFF7BE2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8798-65BF-4064-90FC-A070D071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4211C-5452-4D73-B36E-D8BF98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3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2FF56-C737-4F00-824E-62CF758E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ABAEB-27B8-43B2-998A-3E4B8870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C29A6-469C-4E2B-BAC4-A8732B2A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D113-DFE8-476B-B9BD-64B337C6260D}" type="datetimeFigureOut">
              <a:rPr lang="en-US" smtClean="0"/>
              <a:t>03-Aug-20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46DC7-ACFE-4C19-8D91-C8B1BF29E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FAA4-78E9-403F-AD72-AA338FCA6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2BA8-60AE-483F-8E40-D00CC729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5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06ECA-B294-4AD9-BDD5-4E20C70FE6E4}"/>
              </a:ext>
            </a:extLst>
          </p:cNvPr>
          <p:cNvSpPr txBox="1"/>
          <p:nvPr/>
        </p:nvSpPr>
        <p:spPr>
          <a:xfrm>
            <a:off x="2516256" y="2459504"/>
            <a:ext cx="7159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Welcome to</a:t>
            </a:r>
          </a:p>
          <a:p>
            <a:r>
              <a:rPr lang="en-US" sz="6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8574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User may Apply for being Moderator and can enter as Moderator, if ‘</a:t>
            </a:r>
            <a:r>
              <a:rPr lang="en-US" sz="3200" i="1" dirty="0">
                <a:solidFill>
                  <a:schemeClr val="accent6"/>
                </a:solidFill>
              </a:rPr>
              <a:t>is Moderator</a:t>
            </a:r>
            <a:r>
              <a:rPr lang="en-US" sz="3200" dirty="0"/>
              <a:t>’ is set to 1 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Moderator has accessibility over ‘</a:t>
            </a:r>
            <a:r>
              <a:rPr lang="en-US" sz="3200" dirty="0">
                <a:solidFill>
                  <a:schemeClr val="accent2"/>
                </a:solidFill>
              </a:rPr>
              <a:t>Account Request</a:t>
            </a:r>
            <a:r>
              <a:rPr lang="en-US" sz="3200" dirty="0"/>
              <a:t>’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of his batch only.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viewing Requests, </a:t>
            </a:r>
            <a:r>
              <a:rPr lang="en-US" sz="3200" dirty="0">
                <a:solidFill>
                  <a:schemeClr val="accent5"/>
                </a:solidFill>
              </a:rPr>
              <a:t>Request Adapter </a:t>
            </a:r>
            <a:r>
              <a:rPr lang="en-US" sz="3200" dirty="0"/>
              <a:t>is added.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Inside this Request Adapter ‘</a:t>
            </a:r>
            <a:r>
              <a:rPr lang="en-US" sz="3200" dirty="0">
                <a:solidFill>
                  <a:schemeClr val="accent5"/>
                </a:solidFill>
              </a:rPr>
              <a:t>onAccept()</a:t>
            </a:r>
            <a:r>
              <a:rPr lang="en-US" sz="3200" dirty="0"/>
              <a:t>’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/>
              <a:t>, ‘</a:t>
            </a:r>
            <a:r>
              <a:rPr lang="en-US" sz="3200" dirty="0">
                <a:solidFill>
                  <a:schemeClr val="accent5"/>
                </a:solidFill>
              </a:rPr>
              <a:t>onIgnore()</a:t>
            </a:r>
            <a:r>
              <a:rPr lang="en-US" sz="3200" dirty="0"/>
              <a:t>’ , ‘</a:t>
            </a:r>
            <a:r>
              <a:rPr lang="en-US" sz="3200" dirty="0">
                <a:solidFill>
                  <a:schemeClr val="accent5"/>
                </a:solidFill>
              </a:rPr>
              <a:t>onClick()</a:t>
            </a:r>
            <a:r>
              <a:rPr lang="en-US" sz="3200" dirty="0"/>
              <a:t>’  methods are implemented.</a:t>
            </a:r>
            <a:endParaRPr lang="en-US" sz="3200" dirty="0">
              <a:solidFill>
                <a:schemeClr val="accent2"/>
              </a:solidFill>
            </a:endParaRP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onAccept() </a:t>
            </a:r>
            <a:r>
              <a:rPr lang="en-US" sz="3200" dirty="0"/>
              <a:t>method moves the data to the users directory.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onIgnore() </a:t>
            </a:r>
            <a:r>
              <a:rPr lang="en-US" sz="3200" dirty="0"/>
              <a:t>method removes the request from Firebase.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onClick() </a:t>
            </a:r>
            <a:r>
              <a:rPr lang="en-US" sz="3200" dirty="0"/>
              <a:t>method shows the data in a Alert Dialog.</a:t>
            </a:r>
          </a:p>
        </p:txBody>
      </p:sp>
    </p:spTree>
    <p:extLst>
      <p:ext uri="{BB962C8B-B14F-4D97-AF65-F5344CB8AC3E}">
        <p14:creationId xmlns:p14="http://schemas.microsoft.com/office/powerpoint/2010/main" val="196541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2" y="321919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Moderator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Account Request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8097080" y="6149821"/>
            <a:ext cx="3319668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On Click over any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5252" y="6176111"/>
            <a:ext cx="3319669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Long tap over any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F5157-C6BD-4F0D-A9F9-03825234179D}"/>
              </a:ext>
            </a:extLst>
          </p:cNvPr>
          <p:cNvSpPr txBox="1"/>
          <p:nvPr/>
        </p:nvSpPr>
        <p:spPr>
          <a:xfrm>
            <a:off x="4784035" y="2289445"/>
            <a:ext cx="273657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/>
              <a:t>Accept the request And send verification email.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18481-2A3E-4C3D-B118-C9B75CB22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" b="3211"/>
          <a:stretch/>
        </p:blipFill>
        <p:spPr>
          <a:xfrm>
            <a:off x="775251" y="1270957"/>
            <a:ext cx="3319670" cy="4678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0C5845-3086-4CA2-856F-613DE498B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" b="9943"/>
          <a:stretch/>
        </p:blipFill>
        <p:spPr>
          <a:xfrm>
            <a:off x="8097080" y="1263948"/>
            <a:ext cx="3319669" cy="4678019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6F6412E-E47A-4442-A98A-C3BFA89331B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4094921" y="2643388"/>
            <a:ext cx="689114" cy="546237"/>
          </a:xfrm>
          <a:prstGeom prst="bentConnector3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D4F5669-6FFE-4D26-9222-A77452C31F6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094921" y="3621293"/>
            <a:ext cx="689114" cy="554172"/>
          </a:xfrm>
          <a:prstGeom prst="bentConnector3">
            <a:avLst>
              <a:gd name="adj1" fmla="val 5000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3BD72C9-F460-45F5-84F5-86A1EAFA7EB1}"/>
              </a:ext>
            </a:extLst>
          </p:cNvPr>
          <p:cNvSpPr/>
          <p:nvPr/>
        </p:nvSpPr>
        <p:spPr>
          <a:xfrm>
            <a:off x="2034207" y="2997332"/>
            <a:ext cx="2060714" cy="3845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60F9F3-4782-4B13-B3B0-2A1BB05FC775}"/>
              </a:ext>
            </a:extLst>
          </p:cNvPr>
          <p:cNvSpPr/>
          <p:nvPr/>
        </p:nvSpPr>
        <p:spPr>
          <a:xfrm>
            <a:off x="2034207" y="3429000"/>
            <a:ext cx="2060714" cy="3845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E2404-E5FC-43AE-B7C4-AF3BFC6E7F8E}"/>
              </a:ext>
            </a:extLst>
          </p:cNvPr>
          <p:cNvSpPr txBox="1"/>
          <p:nvPr/>
        </p:nvSpPr>
        <p:spPr>
          <a:xfrm>
            <a:off x="4797285" y="3975410"/>
            <a:ext cx="2610681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Delete the request.</a:t>
            </a:r>
          </a:p>
        </p:txBody>
      </p:sp>
    </p:spTree>
    <p:extLst>
      <p:ext uri="{BB962C8B-B14F-4D97-AF65-F5344CB8AC3E}">
        <p14:creationId xmlns:p14="http://schemas.microsoft.com/office/powerpoint/2010/main" val="133572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5E4E27-7F76-4B4C-97FD-A296074A3597}"/>
              </a:ext>
            </a:extLst>
          </p:cNvPr>
          <p:cNvSpPr txBox="1"/>
          <p:nvPr/>
        </p:nvSpPr>
        <p:spPr>
          <a:xfrm>
            <a:off x="775252" y="321919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Moderator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onAccept method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4B35-1BD5-4B1A-BDB1-288AB37A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0" y="1404730"/>
            <a:ext cx="4114800" cy="4287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2E63E-B9BF-4CEF-8B60-D256BBB74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" r="12963"/>
          <a:stretch/>
        </p:blipFill>
        <p:spPr>
          <a:xfrm>
            <a:off x="6824869" y="1404730"/>
            <a:ext cx="4591878" cy="4287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9D1C2-A8CD-4C8D-8FBE-F7B04EDAA78E}"/>
              </a:ext>
            </a:extLst>
          </p:cNvPr>
          <p:cNvSpPr txBox="1"/>
          <p:nvPr/>
        </p:nvSpPr>
        <p:spPr>
          <a:xfrm>
            <a:off x="775251" y="5936974"/>
            <a:ext cx="4114799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Data in the “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/account_request/…</a:t>
            </a:r>
            <a:r>
              <a:rPr lang="en-US" sz="2000" dirty="0"/>
              <a:t>”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/>
              <a:t>directory.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E95EE-9227-4176-9F89-36459D94F935}"/>
              </a:ext>
            </a:extLst>
          </p:cNvPr>
          <p:cNvSpPr txBox="1"/>
          <p:nvPr/>
        </p:nvSpPr>
        <p:spPr>
          <a:xfrm>
            <a:off x="6824869" y="5875419"/>
            <a:ext cx="4591877" cy="7694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After accepting, Data in the “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/users/…</a:t>
            </a:r>
            <a:r>
              <a:rPr lang="en-US" sz="2000" dirty="0"/>
              <a:t>”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/>
              <a:t>directory</a:t>
            </a:r>
            <a:r>
              <a:rPr lang="en-US" sz="2400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F86F78-3050-4F2C-A3EC-7EF2277A25D3}"/>
              </a:ext>
            </a:extLst>
          </p:cNvPr>
          <p:cNvCxnSpPr>
            <a:cxnSpLocks/>
          </p:cNvCxnSpPr>
          <p:nvPr/>
        </p:nvCxnSpPr>
        <p:spPr>
          <a:xfrm flipV="1">
            <a:off x="4976191" y="3548682"/>
            <a:ext cx="1762539" cy="1035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88DFDA-45B2-47D9-83C2-76B953B27424}"/>
              </a:ext>
            </a:extLst>
          </p:cNvPr>
          <p:cNvSpPr txBox="1"/>
          <p:nvPr/>
        </p:nvSpPr>
        <p:spPr>
          <a:xfrm>
            <a:off x="5095462" y="2837058"/>
            <a:ext cx="152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 accepting request.</a:t>
            </a:r>
          </a:p>
        </p:txBody>
      </p:sp>
    </p:spTree>
    <p:extLst>
      <p:ext uri="{BB962C8B-B14F-4D97-AF65-F5344CB8AC3E}">
        <p14:creationId xmlns:p14="http://schemas.microsoft.com/office/powerpoint/2010/main" val="115980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45243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Admin is the real controller of this application.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From the Home Activity, User will go to Admin Activity, if ‘</a:t>
            </a:r>
            <a:r>
              <a:rPr lang="en-US" sz="3200" i="1" dirty="0">
                <a:solidFill>
                  <a:schemeClr val="accent6"/>
                </a:solidFill>
              </a:rPr>
              <a:t>is Admin</a:t>
            </a:r>
            <a:r>
              <a:rPr lang="en-US" sz="3200" dirty="0"/>
              <a:t>’ is set to 1.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Admin has accessibility over ‘</a:t>
            </a:r>
            <a:r>
              <a:rPr lang="en-US" sz="3200" dirty="0">
                <a:solidFill>
                  <a:schemeClr val="accent2"/>
                </a:solidFill>
              </a:rPr>
              <a:t>Account Request</a:t>
            </a:r>
            <a:r>
              <a:rPr lang="en-US" sz="3200" dirty="0"/>
              <a:t>’, ‘</a:t>
            </a:r>
            <a:r>
              <a:rPr lang="en-US" sz="3200" dirty="0">
                <a:solidFill>
                  <a:schemeClr val="accent2"/>
                </a:solidFill>
              </a:rPr>
              <a:t>Moderator Request</a:t>
            </a:r>
            <a:r>
              <a:rPr lang="en-US" sz="3200" dirty="0"/>
              <a:t>’, ‘</a:t>
            </a:r>
            <a:r>
              <a:rPr lang="en-US" sz="3200" dirty="0">
                <a:solidFill>
                  <a:schemeClr val="accent2"/>
                </a:solidFill>
              </a:rPr>
              <a:t>View Report</a:t>
            </a:r>
            <a:r>
              <a:rPr lang="en-US" sz="3200" dirty="0"/>
              <a:t>’, ‘</a:t>
            </a:r>
            <a:r>
              <a:rPr lang="en-US" sz="3200" dirty="0">
                <a:solidFill>
                  <a:schemeClr val="accent2"/>
                </a:solidFill>
              </a:rPr>
              <a:t>Delete Account</a:t>
            </a:r>
            <a:r>
              <a:rPr lang="en-US" sz="3200" dirty="0"/>
              <a:t>’.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Account Request and Moderator Request is implemented using </a:t>
            </a:r>
            <a:r>
              <a:rPr lang="en-US" sz="3200" dirty="0">
                <a:solidFill>
                  <a:schemeClr val="accent1"/>
                </a:solidFill>
              </a:rPr>
              <a:t>Request Adapter</a:t>
            </a:r>
            <a:r>
              <a:rPr lang="en-US" sz="3200" dirty="0"/>
              <a:t>. (same as previous)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Admin can view Account Request by batch wise that means admin has accessibility over all the Batches.</a:t>
            </a:r>
          </a:p>
        </p:txBody>
      </p:sp>
    </p:spTree>
    <p:extLst>
      <p:ext uri="{BB962C8B-B14F-4D97-AF65-F5344CB8AC3E}">
        <p14:creationId xmlns:p14="http://schemas.microsoft.com/office/powerpoint/2010/main" val="386031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Admin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Moderator and Account Request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6402460" y="6150205"/>
            <a:ext cx="2978425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 the account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1937" y="6150205"/>
            <a:ext cx="3014869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Activity for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570FE-4E1A-4DDE-916C-9FEC36249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" b="9943"/>
          <a:stretch/>
        </p:blipFill>
        <p:spPr>
          <a:xfrm>
            <a:off x="771937" y="1154275"/>
            <a:ext cx="3014871" cy="4678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75A308-6FC8-4A7A-8D7A-DD3CF88AB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4706" r="1460" b="74105"/>
          <a:stretch/>
        </p:blipFill>
        <p:spPr>
          <a:xfrm>
            <a:off x="4055167" y="1837662"/>
            <a:ext cx="1577009" cy="1280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5C4486C-2A70-409D-9A48-D7FA086D8DBD}"/>
              </a:ext>
            </a:extLst>
          </p:cNvPr>
          <p:cNvCxnSpPr>
            <a:cxnSpLocks/>
          </p:cNvCxnSpPr>
          <p:nvPr/>
        </p:nvCxnSpPr>
        <p:spPr>
          <a:xfrm>
            <a:off x="3790121" y="1352100"/>
            <a:ext cx="1083365" cy="386668"/>
          </a:xfrm>
          <a:prstGeom prst="bentConnector3">
            <a:avLst>
              <a:gd name="adj1" fmla="val 100153"/>
            </a:avLst>
          </a:prstGeom>
          <a:ln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166EA96-CE0E-49DE-BAA7-32B70BAB4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" b="7247"/>
          <a:stretch/>
        </p:blipFill>
        <p:spPr>
          <a:xfrm>
            <a:off x="6367672" y="1154275"/>
            <a:ext cx="3014871" cy="46796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2C72A9F-546D-402F-8744-3F3BABA5F9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6" t="3579" r="13344" b="43479"/>
          <a:stretch/>
        </p:blipFill>
        <p:spPr>
          <a:xfrm>
            <a:off x="9872872" y="1761741"/>
            <a:ext cx="1543875" cy="3630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D4E7C3FC-1BCE-49A0-BABD-308C344089A4}"/>
              </a:ext>
            </a:extLst>
          </p:cNvPr>
          <p:cNvSpPr/>
          <p:nvPr/>
        </p:nvSpPr>
        <p:spPr>
          <a:xfrm>
            <a:off x="8920370" y="1142788"/>
            <a:ext cx="460515" cy="38666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11CBD8D-BD84-43B2-93AD-13DD2037D569}"/>
              </a:ext>
            </a:extLst>
          </p:cNvPr>
          <p:cNvCxnSpPr>
            <a:cxnSpLocks/>
            <a:stCxn id="61" idx="6"/>
            <a:endCxn id="50" idx="0"/>
          </p:cNvCxnSpPr>
          <p:nvPr/>
        </p:nvCxnSpPr>
        <p:spPr>
          <a:xfrm>
            <a:off x="9380885" y="1336122"/>
            <a:ext cx="1263925" cy="425619"/>
          </a:xfrm>
          <a:prstGeom prst="bentConnector2">
            <a:avLst/>
          </a:prstGeom>
          <a:ln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1791D5-C32E-4AAB-A38A-FE4D9ED4689E}"/>
              </a:ext>
            </a:extLst>
          </p:cNvPr>
          <p:cNvSpPr/>
          <p:nvPr/>
        </p:nvSpPr>
        <p:spPr>
          <a:xfrm>
            <a:off x="3326293" y="1154275"/>
            <a:ext cx="460515" cy="386668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5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Admin can view the Reports written by Users.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By seeing the reports, Admin can decide which features should be added or removed.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Another importance of viewing report is to delete account.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Admin may delete account if any account is reported to delete.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615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Admin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Viewing Reports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7804908" y="6241392"/>
            <a:ext cx="3611839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Viewing a report widely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5251" y="6308976"/>
            <a:ext cx="3452398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Viewing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FC413-245A-4A0B-BCA1-F5D8A0A80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9956"/>
          <a:stretch/>
        </p:blipFill>
        <p:spPr>
          <a:xfrm>
            <a:off x="787573" y="1092248"/>
            <a:ext cx="3452398" cy="50579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C3A3C7-983C-4998-A2CA-DA4B49F8EF75}"/>
              </a:ext>
            </a:extLst>
          </p:cNvPr>
          <p:cNvSpPr/>
          <p:nvPr/>
        </p:nvSpPr>
        <p:spPr>
          <a:xfrm>
            <a:off x="787573" y="2637183"/>
            <a:ext cx="3440076" cy="516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DAB54AC-A74E-4AFE-9A8E-29120259089D}"/>
              </a:ext>
            </a:extLst>
          </p:cNvPr>
          <p:cNvCxnSpPr>
            <a:cxnSpLocks/>
          </p:cNvCxnSpPr>
          <p:nvPr/>
        </p:nvCxnSpPr>
        <p:spPr>
          <a:xfrm>
            <a:off x="4280658" y="2895600"/>
            <a:ext cx="3392351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8769A-2EF3-445F-BCE1-6846C184E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8005"/>
          <a:stretch/>
        </p:blipFill>
        <p:spPr>
          <a:xfrm>
            <a:off x="7804908" y="1092248"/>
            <a:ext cx="3611839" cy="49903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F13085-2DE6-4DFA-832D-5AB0DF00DC52}"/>
              </a:ext>
            </a:extLst>
          </p:cNvPr>
          <p:cNvSpPr txBox="1"/>
          <p:nvPr/>
        </p:nvSpPr>
        <p:spPr>
          <a:xfrm>
            <a:off x="4551448" y="1929297"/>
            <a:ext cx="2941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Clicking over a report, opens it in a new activity.</a:t>
            </a:r>
          </a:p>
        </p:txBody>
      </p:sp>
    </p:spTree>
    <p:extLst>
      <p:ext uri="{BB962C8B-B14F-4D97-AF65-F5344CB8AC3E}">
        <p14:creationId xmlns:p14="http://schemas.microsoft.com/office/powerpoint/2010/main" val="386901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Admin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Deleting Data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8214568" y="6308976"/>
            <a:ext cx="3202179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Viewing before delete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5251" y="6308976"/>
            <a:ext cx="3202179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Inserting data to delete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13085-2DE6-4DFA-832D-5AB0DF00DC52}"/>
              </a:ext>
            </a:extLst>
          </p:cNvPr>
          <p:cNvSpPr txBox="1"/>
          <p:nvPr/>
        </p:nvSpPr>
        <p:spPr>
          <a:xfrm>
            <a:off x="4653291" y="2940315"/>
            <a:ext cx="2675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Show the user data before deleting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C8C67-43E5-42B1-A51A-BF76348EB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3065"/>
          <a:stretch/>
        </p:blipFill>
        <p:spPr>
          <a:xfrm>
            <a:off x="8214568" y="1100946"/>
            <a:ext cx="3202179" cy="508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F2CDE-2C66-4D04-BA1F-E2CFFAFC2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4" t="4399" r="1264" b="4344"/>
          <a:stretch/>
        </p:blipFill>
        <p:spPr>
          <a:xfrm>
            <a:off x="775251" y="1100946"/>
            <a:ext cx="3202179" cy="508448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DAB54AC-A74E-4AFE-9A8E-29120259089D}"/>
              </a:ext>
            </a:extLst>
          </p:cNvPr>
          <p:cNvCxnSpPr>
            <a:cxnSpLocks/>
          </p:cNvCxnSpPr>
          <p:nvPr/>
        </p:nvCxnSpPr>
        <p:spPr>
          <a:xfrm>
            <a:off x="1895061" y="3273287"/>
            <a:ext cx="6135756" cy="596348"/>
          </a:xfrm>
          <a:prstGeom prst="bentConnector3">
            <a:avLst>
              <a:gd name="adj1" fmla="val -540"/>
            </a:avLst>
          </a:prstGeom>
          <a:ln>
            <a:solidFill>
              <a:schemeClr val="accent1"/>
            </a:solidFill>
            <a:tailEnd type="triangle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73F957-446F-4AC2-B067-3B990B64FF71}"/>
              </a:ext>
            </a:extLst>
          </p:cNvPr>
          <p:cNvSpPr/>
          <p:nvPr/>
        </p:nvSpPr>
        <p:spPr>
          <a:xfrm>
            <a:off x="1219200" y="2729948"/>
            <a:ext cx="1099930" cy="543339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2" y="321919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Moderator and Admin Identification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5252" y="6048510"/>
            <a:ext cx="5320748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User’s data in Firebase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50288-DC2F-4433-B345-9D2D7A01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8" r="19558" b="-3635"/>
          <a:stretch/>
        </p:blipFill>
        <p:spPr>
          <a:xfrm>
            <a:off x="775252" y="1524000"/>
            <a:ext cx="5320748" cy="4373218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84F42B9-1BC8-45E9-AA80-6E57439370C2}"/>
              </a:ext>
            </a:extLst>
          </p:cNvPr>
          <p:cNvCxnSpPr>
            <a:cxnSpLocks/>
          </p:cNvCxnSpPr>
          <p:nvPr/>
        </p:nvCxnSpPr>
        <p:spPr>
          <a:xfrm flipV="1">
            <a:off x="3101009" y="3086101"/>
            <a:ext cx="5115339" cy="1591917"/>
          </a:xfrm>
          <a:prstGeom prst="bentConnector3">
            <a:avLst>
              <a:gd name="adj1" fmla="val 63472"/>
            </a:avLst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36EF4B-F644-4753-B385-9D27F93849FB}"/>
              </a:ext>
            </a:extLst>
          </p:cNvPr>
          <p:cNvCxnSpPr>
            <a:cxnSpLocks/>
          </p:cNvCxnSpPr>
          <p:nvPr/>
        </p:nvCxnSpPr>
        <p:spPr>
          <a:xfrm flipV="1">
            <a:off x="3319670" y="4502977"/>
            <a:ext cx="4896678" cy="503033"/>
          </a:xfrm>
          <a:prstGeom prst="bentConnector3">
            <a:avLst>
              <a:gd name="adj1" fmla="val 70027"/>
            </a:avLst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9F556-2C3B-4570-8087-5D4B115A4ADA}"/>
              </a:ext>
            </a:extLst>
          </p:cNvPr>
          <p:cNvSpPr/>
          <p:nvPr/>
        </p:nvSpPr>
        <p:spPr>
          <a:xfrm>
            <a:off x="2014330" y="4572000"/>
            <a:ext cx="1086679" cy="24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258CBD-6A0A-4921-8338-5D8760C10258}"/>
              </a:ext>
            </a:extLst>
          </p:cNvPr>
          <p:cNvSpPr/>
          <p:nvPr/>
        </p:nvSpPr>
        <p:spPr>
          <a:xfrm>
            <a:off x="2014330" y="4906619"/>
            <a:ext cx="1265585" cy="250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1F7FB-DD71-46DB-8C44-67D72C34D043}"/>
              </a:ext>
            </a:extLst>
          </p:cNvPr>
          <p:cNvSpPr txBox="1"/>
          <p:nvPr/>
        </p:nvSpPr>
        <p:spPr>
          <a:xfrm>
            <a:off x="8471452" y="2822714"/>
            <a:ext cx="2945295" cy="7694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isAdmin = 0</a:t>
            </a:r>
            <a:r>
              <a:rPr lang="en-US" dirty="0"/>
              <a:t>, </a:t>
            </a:r>
            <a:r>
              <a:rPr lang="en-US" sz="2000" dirty="0"/>
              <a:t>means this user is not an Admin.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18112A-8304-412A-90AB-B5D922F9246B}"/>
              </a:ext>
            </a:extLst>
          </p:cNvPr>
          <p:cNvSpPr txBox="1"/>
          <p:nvPr/>
        </p:nvSpPr>
        <p:spPr>
          <a:xfrm>
            <a:off x="8421758" y="4157057"/>
            <a:ext cx="2994989" cy="7694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isModerator = 1</a:t>
            </a:r>
            <a:r>
              <a:rPr lang="en-US" dirty="0"/>
              <a:t>, </a:t>
            </a:r>
            <a:r>
              <a:rPr lang="en-US" sz="2000" dirty="0"/>
              <a:t>means this user is a Moderator.</a:t>
            </a:r>
          </a:p>
        </p:txBody>
      </p:sp>
    </p:spTree>
    <p:extLst>
      <p:ext uri="{BB962C8B-B14F-4D97-AF65-F5344CB8AC3E}">
        <p14:creationId xmlns:p14="http://schemas.microsoft.com/office/powerpoint/2010/main" val="185316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45243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main target of this application is to show data to User optimally as well as decoratively.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User may edit his information and save it in database.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Whenever another user download data he will get the fresh data recently updated by User.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There are also features for writing reports, so that any bug or unusual outcomings can be listed.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Finally User can search information by Id, Name, Blood group, Mobile no. and Hometown.</a:t>
            </a:r>
          </a:p>
        </p:txBody>
      </p:sp>
    </p:spTree>
    <p:extLst>
      <p:ext uri="{BB962C8B-B14F-4D97-AF65-F5344CB8AC3E}">
        <p14:creationId xmlns:p14="http://schemas.microsoft.com/office/powerpoint/2010/main" val="114580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9C431-E513-4661-B08D-502BBD80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70" y="238540"/>
            <a:ext cx="1427457" cy="1351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890EE-A6A2-404F-830C-55096FC71835}"/>
              </a:ext>
            </a:extLst>
          </p:cNvPr>
          <p:cNvSpPr txBox="1"/>
          <p:nvPr/>
        </p:nvSpPr>
        <p:spPr>
          <a:xfrm>
            <a:off x="682484" y="1959690"/>
            <a:ext cx="1082702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Bahnschrift SemiBold" panose="020B0502040204020203" pitchFamily="34" charset="0"/>
              </a:rPr>
              <a:t>Course  Title  :  </a:t>
            </a:r>
            <a:r>
              <a:rPr lang="en-GB" sz="2800" b="1" dirty="0"/>
              <a:t>Software Development  Project-II &amp; Industrial Tour</a:t>
            </a:r>
          </a:p>
          <a:p>
            <a:r>
              <a:rPr lang="en-GB" sz="2800" b="1" dirty="0">
                <a:latin typeface="Bahnschrift SemiBold" panose="020B0502040204020203" pitchFamily="34" charset="0"/>
              </a:rPr>
              <a:t>Course Code :  </a:t>
            </a:r>
            <a:r>
              <a:rPr lang="en-GB" sz="2800" b="1" dirty="0"/>
              <a:t>CSE-3116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43DA4-B670-481E-A898-766D269E1B53}"/>
              </a:ext>
            </a:extLst>
          </p:cNvPr>
          <p:cNvSpPr txBox="1"/>
          <p:nvPr/>
        </p:nvSpPr>
        <p:spPr>
          <a:xfrm>
            <a:off x="682484" y="3283226"/>
            <a:ext cx="4699786" cy="24314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SemiBold" panose="020B0502040204020203" pitchFamily="34" charset="0"/>
              </a:rPr>
              <a:t>Project Supervisor,</a:t>
            </a:r>
          </a:p>
          <a:p>
            <a:r>
              <a:rPr lang="en-US" sz="2800" b="1" dirty="0">
                <a:latin typeface="Bahnschrift SemiBold" panose="020B0502040204020203" pitchFamily="34" charset="0"/>
              </a:rPr>
              <a:t>	</a:t>
            </a:r>
            <a:r>
              <a:rPr lang="en-US" sz="2400" b="1" dirty="0">
                <a:latin typeface="Gill Sans MT" panose="020B0502020104020203" pitchFamily="34" charset="0"/>
              </a:rPr>
              <a:t>Md. Mezbahul Islam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	</a:t>
            </a:r>
            <a:r>
              <a:rPr lang="en-US" sz="2400" dirty="0"/>
              <a:t>Assistant Professor,</a:t>
            </a:r>
          </a:p>
          <a:p>
            <a:r>
              <a:rPr lang="en-US" sz="2400" dirty="0"/>
              <a:t>	Dept of CSE,</a:t>
            </a:r>
          </a:p>
          <a:p>
            <a:r>
              <a:rPr lang="en-US" sz="2400" dirty="0"/>
              <a:t>	MBSTU.</a:t>
            </a:r>
            <a:endParaRPr lang="en-US" sz="2400" b="1" dirty="0"/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1CD6E-B5DB-4F70-85FE-B28191DA6E13}"/>
              </a:ext>
            </a:extLst>
          </p:cNvPr>
          <p:cNvSpPr txBox="1"/>
          <p:nvPr/>
        </p:nvSpPr>
        <p:spPr>
          <a:xfrm>
            <a:off x="6809726" y="3283226"/>
            <a:ext cx="4699786" cy="24314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SemiBold" panose="020B0502040204020203" pitchFamily="34" charset="0"/>
              </a:rPr>
              <a:t>Presented By,</a:t>
            </a:r>
          </a:p>
          <a:p>
            <a:r>
              <a:rPr lang="en-US" sz="2800" b="1" dirty="0">
                <a:latin typeface="Bahnschrift SemiBold" panose="020B0502040204020203" pitchFamily="34" charset="0"/>
              </a:rPr>
              <a:t>	</a:t>
            </a:r>
            <a:r>
              <a:rPr lang="en-US" sz="2400" b="1" dirty="0">
                <a:latin typeface="Gill Sans MT" panose="020B0502020104020203" pitchFamily="34" charset="0"/>
              </a:rPr>
              <a:t>Md. Shakhawat Hossain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	</a:t>
            </a:r>
            <a:r>
              <a:rPr lang="en-US" sz="2400" dirty="0"/>
              <a:t>Id : CE-17054,</a:t>
            </a:r>
          </a:p>
          <a:p>
            <a:r>
              <a:rPr lang="en-US" sz="2400" dirty="0"/>
              <a:t>	3</a:t>
            </a:r>
            <a:r>
              <a:rPr lang="en-US" sz="2400" baseline="30000" dirty="0"/>
              <a:t>rd</a:t>
            </a:r>
            <a:r>
              <a:rPr lang="en-US" sz="2400" dirty="0"/>
              <a:t> Year ; 2</a:t>
            </a:r>
            <a:r>
              <a:rPr lang="en-US" sz="2400" baseline="30000" dirty="0"/>
              <a:t>nd</a:t>
            </a:r>
            <a:r>
              <a:rPr lang="en-US" sz="2400" dirty="0"/>
              <a:t> Semester.</a:t>
            </a:r>
          </a:p>
          <a:p>
            <a:r>
              <a:rPr lang="en-US" sz="2400" dirty="0"/>
              <a:t>	Session : 2016-17</a:t>
            </a:r>
            <a:endParaRPr lang="en-US" sz="2400" b="1" dirty="0"/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0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User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Editing Own Data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8474765" y="6241392"/>
            <a:ext cx="2941982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Save the changes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775251" y="6308976"/>
            <a:ext cx="2974441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Editing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3E598-1F79-4FEC-AFA0-C041E42D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/>
          <a:stretch/>
        </p:blipFill>
        <p:spPr>
          <a:xfrm>
            <a:off x="807710" y="1092247"/>
            <a:ext cx="2941982" cy="483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D004-7E64-493B-B5FE-3527487D7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 b="3289"/>
          <a:stretch/>
        </p:blipFill>
        <p:spPr>
          <a:xfrm>
            <a:off x="4625008" y="1092247"/>
            <a:ext cx="2941982" cy="4837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059B1-5FF1-453F-A2AE-4AF5065B0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b="869"/>
          <a:stretch/>
        </p:blipFill>
        <p:spPr>
          <a:xfrm>
            <a:off x="8474765" y="1092247"/>
            <a:ext cx="2941982" cy="4837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CE8D86-FD1D-4F34-A866-1EAAF5E29275}"/>
              </a:ext>
            </a:extLst>
          </p:cNvPr>
          <p:cNvSpPr txBox="1"/>
          <p:nvPr/>
        </p:nvSpPr>
        <p:spPr>
          <a:xfrm>
            <a:off x="4608778" y="6270110"/>
            <a:ext cx="2974441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Set a new image</a:t>
            </a:r>
          </a:p>
        </p:txBody>
      </p:sp>
    </p:spTree>
    <p:extLst>
      <p:ext uri="{BB962C8B-B14F-4D97-AF65-F5344CB8AC3E}">
        <p14:creationId xmlns:p14="http://schemas.microsoft.com/office/powerpoint/2010/main" val="161223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9AE58-01B9-413E-B68D-BE0BA51059AD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User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Image in Firebase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E1507-FB68-4D25-9265-53499319099E}"/>
              </a:ext>
            </a:extLst>
          </p:cNvPr>
          <p:cNvSpPr txBox="1"/>
          <p:nvPr/>
        </p:nvSpPr>
        <p:spPr>
          <a:xfrm>
            <a:off x="775251" y="1425179"/>
            <a:ext cx="6009862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image selected by an user for his profile is uploaded.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 the users directory, inside the ‘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imageUrl</a:t>
            </a:r>
            <a:r>
              <a:rPr lang="en-US" sz="3200" dirty="0"/>
              <a:t>’ the link is saved.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By default, the value in ‘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imageUrl</a:t>
            </a:r>
            <a:r>
              <a:rPr lang="en-US" sz="3200" dirty="0"/>
              <a:t>’ is set as ‘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sz="3200" dirty="0"/>
              <a:t>’.</a:t>
            </a:r>
          </a:p>
          <a:p>
            <a:pPr algn="just"/>
            <a:r>
              <a:rPr lang="en-US" sz="3200" dirty="0"/>
              <a:t>	 where,</a:t>
            </a:r>
          </a:p>
          <a:p>
            <a:pPr algn="just"/>
            <a:r>
              <a:rPr lang="en-US" sz="3200" dirty="0"/>
              <a:t>	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x= (</a:t>
            </a:r>
            <a:r>
              <a:rPr lang="en-US" sz="3200" i="1" dirty="0" err="1">
                <a:solidFill>
                  <a:schemeClr val="accent2">
                    <a:lumMod val="75000"/>
                  </a:schemeClr>
                </a:solidFill>
              </a:rPr>
              <a:t>lastDigitOfId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) mod 4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By the value of x, default image is set.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405B8-AF9C-41CE-A933-FEE1A22AD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560"/>
          <a:stretch/>
        </p:blipFill>
        <p:spPr>
          <a:xfrm>
            <a:off x="7116417" y="1425179"/>
            <a:ext cx="4300331" cy="4419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C37E2-7349-4A78-8E24-0A883BEE251D}"/>
              </a:ext>
            </a:extLst>
          </p:cNvPr>
          <p:cNvSpPr txBox="1"/>
          <p:nvPr/>
        </p:nvSpPr>
        <p:spPr>
          <a:xfrm>
            <a:off x="7116417" y="5980272"/>
            <a:ext cx="4300331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Stored in Firebase Storage</a:t>
            </a:r>
          </a:p>
        </p:txBody>
      </p:sp>
    </p:spTree>
    <p:extLst>
      <p:ext uri="{BB962C8B-B14F-4D97-AF65-F5344CB8AC3E}">
        <p14:creationId xmlns:p14="http://schemas.microsoft.com/office/powerpoint/2010/main" val="114296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User (</a:t>
            </a:r>
            <a:r>
              <a:rPr lang="en-US" sz="32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Writing Report</a:t>
            </a:r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1464363" y="6308976"/>
            <a:ext cx="3833527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Writing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A0966-50B7-4ACA-940B-1422E04F0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5893"/>
          <a:stretch/>
        </p:blipFill>
        <p:spPr>
          <a:xfrm>
            <a:off x="1464364" y="1109940"/>
            <a:ext cx="3833527" cy="50225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176ABC-3762-4866-AB9C-3DA83C164774}"/>
              </a:ext>
            </a:extLst>
          </p:cNvPr>
          <p:cNvSpPr/>
          <p:nvPr/>
        </p:nvSpPr>
        <p:spPr>
          <a:xfrm>
            <a:off x="1656522" y="2319130"/>
            <a:ext cx="2822713" cy="795131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0E9FA0E-3929-4300-8473-C79803A0ED6B}"/>
              </a:ext>
            </a:extLst>
          </p:cNvPr>
          <p:cNvCxnSpPr>
            <a:cxnSpLocks/>
          </p:cNvCxnSpPr>
          <p:nvPr/>
        </p:nvCxnSpPr>
        <p:spPr>
          <a:xfrm>
            <a:off x="4582272" y="2716695"/>
            <a:ext cx="3000952" cy="25953"/>
          </a:xfrm>
          <a:prstGeom prst="bentConnector3">
            <a:avLst>
              <a:gd name="adj1" fmla="val -1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C64EB4-F6D4-428F-BCD0-94A8DB555B70}"/>
              </a:ext>
            </a:extLst>
          </p:cNvPr>
          <p:cNvSpPr txBox="1"/>
          <p:nvPr/>
        </p:nvSpPr>
        <p:spPr>
          <a:xfrm>
            <a:off x="7609729" y="2319130"/>
            <a:ext cx="2756452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Imported from Current User’s data</a:t>
            </a:r>
          </a:p>
        </p:txBody>
      </p:sp>
    </p:spTree>
    <p:extLst>
      <p:ext uri="{BB962C8B-B14F-4D97-AF65-F5344CB8AC3E}">
        <p14:creationId xmlns:p14="http://schemas.microsoft.com/office/powerpoint/2010/main" val="72835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Download and Store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When User click Download icon, the download begins.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At first, the table for that Batch is truncated.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Then the new Data is inserted one by one.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After inserting data for a batch, the next batch follows the same process as previous.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So, When we click the card view of a Batch, data from that table is fetched and assigned to an array list to display.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This assigning follows some database query to show data by their roll &amp; session. (as the order in the attendance sheet)</a:t>
            </a:r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78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144A61-352B-488F-8B0E-CE76D8E7D354}"/>
              </a:ext>
            </a:extLst>
          </p:cNvPr>
          <p:cNvSpPr txBox="1"/>
          <p:nvPr/>
        </p:nvSpPr>
        <p:spPr>
          <a:xfrm>
            <a:off x="775251" y="146078"/>
            <a:ext cx="1064149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Data in Local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1780B-D5B2-4C36-9ED6-4AEB0ACA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2" y="1113493"/>
            <a:ext cx="10641496" cy="46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3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Viewing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On Clicking over a student’s picture, his details information is displayed in Show Info Activity.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 below there are three buttons.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Green button directly makes voice call to that user.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Blue button is linked with Facebook apps to show the Facebook Account of that student.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Red button is to write email to the user, that will directly open Mail apps.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If the User has no Facebook application installed in his mobile then the Facebook link will open in browser.</a:t>
            </a:r>
          </a:p>
        </p:txBody>
      </p:sp>
    </p:spTree>
    <p:extLst>
      <p:ext uri="{BB962C8B-B14F-4D97-AF65-F5344CB8AC3E}">
        <p14:creationId xmlns:p14="http://schemas.microsoft.com/office/powerpoint/2010/main" val="145424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144A61-352B-488F-8B0E-CE76D8E7D354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Viewing Data in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CB6FC-3E0F-471B-AE1A-9CE87FF83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/>
          <a:stretch/>
        </p:blipFill>
        <p:spPr>
          <a:xfrm>
            <a:off x="7633252" y="1119505"/>
            <a:ext cx="3783496" cy="5512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EC84E-EF3C-48C3-A3CC-B68F9C5D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90" r="1218"/>
          <a:stretch/>
        </p:blipFill>
        <p:spPr>
          <a:xfrm>
            <a:off x="775251" y="1119505"/>
            <a:ext cx="3783497" cy="55129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380AED-540C-453F-80FC-0C5C43ED5ACF}"/>
              </a:ext>
            </a:extLst>
          </p:cNvPr>
          <p:cNvSpPr/>
          <p:nvPr/>
        </p:nvSpPr>
        <p:spPr>
          <a:xfrm>
            <a:off x="3339548" y="3061252"/>
            <a:ext cx="1219200" cy="13649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8103DA-9533-40E3-B78D-3717E4D69894}"/>
              </a:ext>
            </a:extLst>
          </p:cNvPr>
          <p:cNvCxnSpPr/>
          <p:nvPr/>
        </p:nvCxnSpPr>
        <p:spPr>
          <a:xfrm>
            <a:off x="4558748" y="3429000"/>
            <a:ext cx="2915478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35BF06-35E6-40FA-8811-6CD149C73BD4}"/>
              </a:ext>
            </a:extLst>
          </p:cNvPr>
          <p:cNvSpPr txBox="1"/>
          <p:nvPr/>
        </p:nvSpPr>
        <p:spPr>
          <a:xfrm>
            <a:off x="5009321" y="2537240"/>
            <a:ext cx="217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On Click over a user’s image</a:t>
            </a:r>
          </a:p>
        </p:txBody>
      </p:sp>
    </p:spTree>
    <p:extLst>
      <p:ext uri="{BB962C8B-B14F-4D97-AF65-F5344CB8AC3E}">
        <p14:creationId xmlns:p14="http://schemas.microsoft.com/office/powerpoint/2010/main" val="350656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Searching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45243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 my application the best part is searching.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There are searching keys like Id, Name, Blood Group, Mobile no. and Hometown.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At first, User have to select a searching key.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As I implemented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search on data change</a:t>
            </a:r>
            <a:r>
              <a:rPr lang="en-US" sz="3200" dirty="0"/>
              <a:t>, so all the data must be fetched and stored in an array list.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When we start inserting text in search box, the students related to that text is displayed.</a:t>
            </a:r>
            <a:endParaRPr lang="en-US" sz="3200" dirty="0">
              <a:solidFill>
                <a:srgbClr val="00206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819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17E65-AE2F-4BFC-BB13-3DEB0AF25D63}"/>
              </a:ext>
            </a:extLst>
          </p:cNvPr>
          <p:cNvSpPr txBox="1"/>
          <p:nvPr/>
        </p:nvSpPr>
        <p:spPr>
          <a:xfrm>
            <a:off x="775251" y="225591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Some Examples of Searching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7EC32-EB18-4E50-BF15-1B3D2B0C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/>
          <a:stretch/>
        </p:blipFill>
        <p:spPr>
          <a:xfrm>
            <a:off x="4493832" y="1083060"/>
            <a:ext cx="3204334" cy="5238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D505A-D747-4446-964C-1D2F575F3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r="1562"/>
          <a:stretch/>
        </p:blipFill>
        <p:spPr>
          <a:xfrm>
            <a:off x="775254" y="1083058"/>
            <a:ext cx="3204334" cy="5238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A9B7A-7771-4F69-8700-1A5C91029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r="1562"/>
          <a:stretch/>
        </p:blipFill>
        <p:spPr>
          <a:xfrm>
            <a:off x="8212410" y="1083059"/>
            <a:ext cx="3204334" cy="52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Limitations and Future Planning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FF2929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As I am still learning, so the User Interface may not that much user friendly to users.</a:t>
            </a:r>
          </a:p>
          <a:p>
            <a:pPr marL="457200" indent="-457200" algn="just">
              <a:buClr>
                <a:srgbClr val="FF2929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The Push Notification feature is not added. As a result, User can’t able to know when admin or moderator accept his request.</a:t>
            </a:r>
          </a:p>
          <a:p>
            <a:pPr marL="457200" indent="-45720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As I added system to create account for every user, so in future I can add google map in this application.</a:t>
            </a:r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When it will be implemented user can see their current location as well as others location also.</a:t>
            </a:r>
          </a:p>
        </p:txBody>
      </p:sp>
    </p:spTree>
    <p:extLst>
      <p:ext uri="{BB962C8B-B14F-4D97-AF65-F5344CB8AC3E}">
        <p14:creationId xmlns:p14="http://schemas.microsoft.com/office/powerpoint/2010/main" val="261550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7337E-9006-4FED-B290-18AD96B75CA8}"/>
              </a:ext>
            </a:extLst>
          </p:cNvPr>
          <p:cNvSpPr txBox="1"/>
          <p:nvPr/>
        </p:nvSpPr>
        <p:spPr>
          <a:xfrm>
            <a:off x="2113722" y="2027583"/>
            <a:ext cx="7964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Castellar" panose="020A0402060406010301" pitchFamily="18" charset="0"/>
              </a:rPr>
              <a:t>CSE</a:t>
            </a:r>
          </a:p>
          <a:p>
            <a:pPr algn="ctr"/>
            <a:r>
              <a:rPr lang="en-US" sz="6000" spc="300" dirty="0">
                <a:latin typeface="Castellar" panose="020A0402060406010301" pitchFamily="18" charset="0"/>
              </a:rPr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3371157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45243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To complete this project, I used my knowledge in Java and SQL, which was our academic courses in previous semesters.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So in other word, By doing this project I have implemented what I have learnt in previous semesters.</a:t>
            </a:r>
          </a:p>
          <a:p>
            <a:pPr algn="just">
              <a:buClr>
                <a:schemeClr val="tx1"/>
              </a:buClr>
            </a:pPr>
            <a:endParaRPr lang="en-US" sz="3200" dirty="0"/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Finally, I would like to thank our respected teacher, </a:t>
            </a:r>
            <a:r>
              <a:rPr lang="en-US" sz="3200" b="1" dirty="0"/>
              <a:t>Md. Mezbahul Islam</a:t>
            </a:r>
            <a:r>
              <a:rPr lang="en-US" sz="3200" dirty="0"/>
              <a:t> for his excellent support and inspiration to complete this project.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3884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06ECA-B294-4AD9-BDD5-4E20C70FE6E4}"/>
              </a:ext>
            </a:extLst>
          </p:cNvPr>
          <p:cNvSpPr txBox="1"/>
          <p:nvPr/>
        </p:nvSpPr>
        <p:spPr>
          <a:xfrm>
            <a:off x="6096000" y="4659365"/>
            <a:ext cx="5686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3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CA75F-118A-42B8-BBEE-0B568BE6A3CC}"/>
              </a:ext>
            </a:extLst>
          </p:cNvPr>
          <p:cNvSpPr txBox="1"/>
          <p:nvPr/>
        </p:nvSpPr>
        <p:spPr>
          <a:xfrm>
            <a:off x="775252" y="361674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0B93E-7ADB-40AB-AF8F-6E99133C20BE}"/>
              </a:ext>
            </a:extLst>
          </p:cNvPr>
          <p:cNvSpPr txBox="1"/>
          <p:nvPr/>
        </p:nvSpPr>
        <p:spPr>
          <a:xfrm>
            <a:off x="775252" y="1386803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From  the name of  the  Project,  we  can understand that it is the App to connect all.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Yes, ‘CSE Connectivity’ is a  mobile application to store data of all the students to connect them.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It is a software program which is implemented by using ‘</a:t>
            </a:r>
            <a:r>
              <a:rPr lang="en-US" sz="3200" dirty="0">
                <a:solidFill>
                  <a:schemeClr val="accent2"/>
                </a:solidFill>
              </a:rPr>
              <a:t>Java</a:t>
            </a:r>
            <a:r>
              <a:rPr lang="en-US" sz="3200" dirty="0"/>
              <a:t>’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/>
              <a:t>for Android mobile application.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 used ‘</a:t>
            </a:r>
            <a:r>
              <a:rPr lang="en-US" sz="3200" dirty="0">
                <a:solidFill>
                  <a:schemeClr val="accent2"/>
                </a:solidFill>
              </a:rPr>
              <a:t>Android Studio</a:t>
            </a:r>
            <a:r>
              <a:rPr lang="en-US" sz="3200" dirty="0"/>
              <a:t>’ to complete the project.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‘</a:t>
            </a:r>
            <a:r>
              <a:rPr lang="en-US" sz="3200" dirty="0">
                <a:solidFill>
                  <a:schemeClr val="accent2"/>
                </a:solidFill>
              </a:rPr>
              <a:t>Firebase Database</a:t>
            </a:r>
            <a:r>
              <a:rPr lang="en-US" sz="3200" dirty="0"/>
              <a:t>’ is used for storing information in online.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‘</a:t>
            </a:r>
            <a:r>
              <a:rPr lang="en-US" sz="3200" dirty="0">
                <a:solidFill>
                  <a:schemeClr val="accent2"/>
                </a:solidFill>
              </a:rPr>
              <a:t>SQLite</a:t>
            </a:r>
            <a:r>
              <a:rPr lang="en-US" sz="3200" dirty="0"/>
              <a:t>’ is used for storing information in user’s device which is very similar to ‘</a:t>
            </a:r>
            <a:r>
              <a:rPr lang="en-US" sz="3200" dirty="0">
                <a:solidFill>
                  <a:schemeClr val="accent2"/>
                </a:solidFill>
              </a:rPr>
              <a:t>SQL</a:t>
            </a:r>
            <a:r>
              <a:rPr lang="en-US" sz="3200" dirty="0"/>
              <a:t>’ database language.</a:t>
            </a:r>
          </a:p>
        </p:txBody>
      </p:sp>
    </p:spTree>
    <p:extLst>
      <p:ext uri="{BB962C8B-B14F-4D97-AF65-F5344CB8AC3E}">
        <p14:creationId xmlns:p14="http://schemas.microsoft.com/office/powerpoint/2010/main" val="274297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658357-79BD-45C7-9603-694AA25A00F8}"/>
              </a:ext>
            </a:extLst>
          </p:cNvPr>
          <p:cNvSpPr txBox="1"/>
          <p:nvPr/>
        </p:nvSpPr>
        <p:spPr>
          <a:xfrm>
            <a:off x="696685" y="362857"/>
            <a:ext cx="10798628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38544-D3C7-41A1-9970-7DEB3C60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1607" b="3563"/>
          <a:stretch/>
        </p:blipFill>
        <p:spPr>
          <a:xfrm>
            <a:off x="696684" y="1298713"/>
            <a:ext cx="10798627" cy="53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00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Creating Account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At first User have to Sign Up his information.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sign up information is stored in “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project/ account_request/…</a:t>
            </a:r>
            <a:r>
              <a:rPr lang="en-US" sz="3200" dirty="0"/>
              <a:t>” directory.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If Admin or Moderator accept his request, this information will move to “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project/users/…</a:t>
            </a:r>
            <a:r>
              <a:rPr lang="en-US" sz="3200" dirty="0"/>
              <a:t>”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dirty="0"/>
              <a:t>directory.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Then the User will receive a verification email and he have to click the link to confirm his account.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There is a feature to recover account, if forget password.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encrypting the password, I used special function with secret keys.</a:t>
            </a:r>
          </a:p>
        </p:txBody>
      </p:sp>
    </p:spTree>
    <p:extLst>
      <p:ext uri="{BB962C8B-B14F-4D97-AF65-F5344CB8AC3E}">
        <p14:creationId xmlns:p14="http://schemas.microsoft.com/office/powerpoint/2010/main" val="33316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Process of Creating Account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41A88-35F0-4B4E-AE89-447C8BE1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2609"/>
          <a:stretch/>
        </p:blipFill>
        <p:spPr>
          <a:xfrm>
            <a:off x="775252" y="1468227"/>
            <a:ext cx="3055868" cy="4350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680D5-45BA-422A-B6A5-9270AA3CB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"/>
          <a:stretch/>
        </p:blipFill>
        <p:spPr>
          <a:xfrm>
            <a:off x="4568066" y="1468226"/>
            <a:ext cx="3055868" cy="4350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08759-C0CE-4991-8252-1FD0A3D97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6280"/>
          <a:stretch/>
        </p:blipFill>
        <p:spPr>
          <a:xfrm>
            <a:off x="8360880" y="1468225"/>
            <a:ext cx="3055868" cy="4350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775252" y="6069496"/>
            <a:ext cx="305586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Sign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F38A5-38E4-4CD0-8BBD-F009C0346BBC}"/>
              </a:ext>
            </a:extLst>
          </p:cNvPr>
          <p:cNvSpPr txBox="1"/>
          <p:nvPr/>
        </p:nvSpPr>
        <p:spPr>
          <a:xfrm>
            <a:off x="4568066" y="6040205"/>
            <a:ext cx="305586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Verifying 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8360880" y="6040205"/>
            <a:ext cx="305586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 In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316946B-D2A8-4CAE-9EE0-918B2BA7783A}"/>
              </a:ext>
            </a:extLst>
          </p:cNvPr>
          <p:cNvSpPr/>
          <p:nvPr/>
        </p:nvSpPr>
        <p:spPr>
          <a:xfrm>
            <a:off x="3960691" y="3324050"/>
            <a:ext cx="477803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9FF2846-900C-4FE7-B354-FC916381BD5B}"/>
              </a:ext>
            </a:extLst>
          </p:cNvPr>
          <p:cNvSpPr/>
          <p:nvPr/>
        </p:nvSpPr>
        <p:spPr>
          <a:xfrm>
            <a:off x="7753505" y="3287593"/>
            <a:ext cx="477803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FB400-F4F6-4E0B-8357-C5D4A21C6A3C}"/>
              </a:ext>
            </a:extLst>
          </p:cNvPr>
          <p:cNvSpPr txBox="1"/>
          <p:nvPr/>
        </p:nvSpPr>
        <p:spPr>
          <a:xfrm>
            <a:off x="775252" y="361675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Introduction to Home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15D0-58BD-4543-8BAA-E9A075E8A9D8}"/>
              </a:ext>
            </a:extLst>
          </p:cNvPr>
          <p:cNvSpPr txBox="1"/>
          <p:nvPr/>
        </p:nvSpPr>
        <p:spPr>
          <a:xfrm>
            <a:off x="775252" y="1479567"/>
            <a:ext cx="10641496" cy="50167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After Log in, the User will be in the Home Activity.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This is the root activity to go all other activity.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 the content we have some </a:t>
            </a:r>
            <a:r>
              <a:rPr lang="en-US" sz="3200" dirty="0">
                <a:solidFill>
                  <a:srgbClr val="FFC000"/>
                </a:solidFill>
              </a:rPr>
              <a:t>Card Views </a:t>
            </a:r>
            <a:r>
              <a:rPr lang="en-US" sz="3200" dirty="0"/>
              <a:t>with Batch name to see information by Batch.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There is a special Card View named as Search to search any one by key information.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 the upper right corner a download icon is given for downloading all user’s information.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If we slide right we will see a </a:t>
            </a:r>
            <a:r>
              <a:rPr lang="en-US" sz="3200" dirty="0">
                <a:solidFill>
                  <a:srgbClr val="FFC000"/>
                </a:solidFill>
              </a:rPr>
              <a:t>Drawer Layout </a:t>
            </a:r>
            <a:r>
              <a:rPr lang="en-US" sz="3200" dirty="0"/>
              <a:t>where all the functionalities are given.</a:t>
            </a:r>
          </a:p>
        </p:txBody>
      </p:sp>
    </p:spTree>
    <p:extLst>
      <p:ext uri="{BB962C8B-B14F-4D97-AF65-F5344CB8AC3E}">
        <p14:creationId xmlns:p14="http://schemas.microsoft.com/office/powerpoint/2010/main" val="248350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2997A-841A-47AD-8A76-1160E8C43339}"/>
              </a:ext>
            </a:extLst>
          </p:cNvPr>
          <p:cNvSpPr txBox="1"/>
          <p:nvPr/>
        </p:nvSpPr>
        <p:spPr>
          <a:xfrm>
            <a:off x="775252" y="321919"/>
            <a:ext cx="10641496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Bahnschrift SemiBold" panose="020B0502040204020203" pitchFamily="34" charset="0"/>
                <a:ea typeface="Adobe Ming Std L" panose="02020300000000000000" pitchFamily="18" charset="-128"/>
              </a:rPr>
              <a:t>Home Activity in Mobile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EFAE-D040-4174-8741-558C8116D748}"/>
              </a:ext>
            </a:extLst>
          </p:cNvPr>
          <p:cNvSpPr txBox="1"/>
          <p:nvPr/>
        </p:nvSpPr>
        <p:spPr>
          <a:xfrm>
            <a:off x="8024191" y="6176111"/>
            <a:ext cx="3207025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Drawer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D7657-2071-4DE0-B001-9473A82D1BB2}"/>
              </a:ext>
            </a:extLst>
          </p:cNvPr>
          <p:cNvSpPr txBox="1"/>
          <p:nvPr/>
        </p:nvSpPr>
        <p:spPr>
          <a:xfrm>
            <a:off x="1214645" y="6176111"/>
            <a:ext cx="3644347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7CB22-840F-473E-ACEF-78C8B773F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/>
          <a:stretch/>
        </p:blipFill>
        <p:spPr>
          <a:xfrm>
            <a:off x="1214644" y="1160995"/>
            <a:ext cx="3644348" cy="4883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68BD8-0636-47BF-8673-993F6DDF6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"/>
          <a:stretch/>
        </p:blipFill>
        <p:spPr>
          <a:xfrm>
            <a:off x="8024191" y="1160994"/>
            <a:ext cx="3087757" cy="4883927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4891DEF-4819-4BCC-B1F8-D833785BD39C}"/>
              </a:ext>
            </a:extLst>
          </p:cNvPr>
          <p:cNvCxnSpPr>
            <a:cxnSpLocks/>
          </p:cNvCxnSpPr>
          <p:nvPr/>
        </p:nvCxnSpPr>
        <p:spPr>
          <a:xfrm>
            <a:off x="1974574" y="1441888"/>
            <a:ext cx="5797828" cy="2334982"/>
          </a:xfrm>
          <a:prstGeom prst="bentConnector3">
            <a:avLst>
              <a:gd name="adj1" fmla="val 53200"/>
            </a:avLst>
          </a:prstGeom>
          <a:ln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AF5157-C6BD-4F0D-A9F9-03825234179D}"/>
              </a:ext>
            </a:extLst>
          </p:cNvPr>
          <p:cNvSpPr txBox="1"/>
          <p:nvPr/>
        </p:nvSpPr>
        <p:spPr>
          <a:xfrm>
            <a:off x="5361539" y="2895072"/>
            <a:ext cx="216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On Clicking Hamburger icon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268AEE-41B7-4811-B9F0-6ACD13258BE2}"/>
              </a:ext>
            </a:extLst>
          </p:cNvPr>
          <p:cNvSpPr/>
          <p:nvPr/>
        </p:nvSpPr>
        <p:spPr>
          <a:xfrm>
            <a:off x="1214644" y="1160994"/>
            <a:ext cx="568187" cy="561789"/>
          </a:xfrm>
          <a:prstGeom prst="round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7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1397</Words>
  <Application>Microsoft Office PowerPoint</Application>
  <PresentationFormat>Widescreen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Adobe Gothic Std B</vt:lpstr>
      <vt:lpstr>Arial</vt:lpstr>
      <vt:lpstr>Bahnschrift SemiBold</vt:lpstr>
      <vt:lpstr>Calibri</vt:lpstr>
      <vt:lpstr>Calibri Light</vt:lpstr>
      <vt:lpstr>Castellar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Shakhawat Hossain</dc:creator>
  <cp:lastModifiedBy>Shakhawat Hossain</cp:lastModifiedBy>
  <cp:revision>15</cp:revision>
  <dcterms:created xsi:type="dcterms:W3CDTF">2020-07-22T11:35:49Z</dcterms:created>
  <dcterms:modified xsi:type="dcterms:W3CDTF">2020-08-03T14:36:25Z</dcterms:modified>
</cp:coreProperties>
</file>